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7"/>
  </p:notesMasterIdLst>
  <p:sldIdLst>
    <p:sldId id="256" r:id="rId2"/>
    <p:sldId id="257" r:id="rId3"/>
    <p:sldId id="297" r:id="rId4"/>
    <p:sldId id="312" r:id="rId5"/>
    <p:sldId id="296" r:id="rId6"/>
    <p:sldId id="313" r:id="rId7"/>
    <p:sldId id="260" r:id="rId8"/>
    <p:sldId id="299" r:id="rId9"/>
    <p:sldId id="314" r:id="rId10"/>
    <p:sldId id="300" r:id="rId11"/>
    <p:sldId id="291" r:id="rId12"/>
    <p:sldId id="301" r:id="rId13"/>
    <p:sldId id="302" r:id="rId14"/>
    <p:sldId id="305" r:id="rId15"/>
    <p:sldId id="303" r:id="rId16"/>
    <p:sldId id="315" r:id="rId17"/>
    <p:sldId id="316" r:id="rId18"/>
    <p:sldId id="267" r:id="rId19"/>
    <p:sldId id="306" r:id="rId20"/>
    <p:sldId id="307" r:id="rId21"/>
    <p:sldId id="285" r:id="rId22"/>
    <p:sldId id="308" r:id="rId23"/>
    <p:sldId id="309" r:id="rId24"/>
    <p:sldId id="311" r:id="rId25"/>
    <p:sldId id="310" r:id="rId26"/>
    <p:sldId id="292" r:id="rId27"/>
    <p:sldId id="317" r:id="rId28"/>
    <p:sldId id="318" r:id="rId29"/>
    <p:sldId id="290" r:id="rId30"/>
    <p:sldId id="286" r:id="rId31"/>
    <p:sldId id="288" r:id="rId32"/>
    <p:sldId id="287" r:id="rId33"/>
    <p:sldId id="289" r:id="rId34"/>
    <p:sldId id="293" r:id="rId35"/>
    <p:sldId id="274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000"/>
    <a:srgbClr val="302116"/>
    <a:srgbClr val="3D1D3F"/>
    <a:srgbClr val="001848"/>
    <a:srgbClr val="990099"/>
    <a:srgbClr val="0000FF"/>
    <a:srgbClr val="993366"/>
    <a:srgbClr val="99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68F1E-B79E-414D-9840-08910891DC6C}" type="datetimeFigureOut">
              <a:rPr lang="pl-PL" smtClean="0"/>
              <a:pPr/>
              <a:t>2017-04-07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94AB2-CA37-435E-A641-5583DEA2099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9678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4AB2-CA37-435E-A641-5583DEA20992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4AB2-CA37-435E-A641-5583DEA20992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ostokąt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ostokąt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ostokąt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ostokąt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Prostokąt zaokrąglony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CF9383A-F783-476C-8E26-5C71C6DB904D}" type="datetimeFigureOut">
              <a:rPr lang="pl-PL" smtClean="0"/>
              <a:pPr/>
              <a:t>2017-04-07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C84B92D-CD84-4D11-9F0A-F65AABAE3F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9383A-F783-476C-8E26-5C71C6DB904D}" type="datetimeFigureOut">
              <a:rPr lang="pl-PL" smtClean="0"/>
              <a:pPr/>
              <a:t>2017-04-07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B92D-CD84-4D11-9F0A-F65AABAE3F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9383A-F783-476C-8E26-5C71C6DB904D}" type="datetimeFigureOut">
              <a:rPr lang="pl-PL" smtClean="0"/>
              <a:pPr/>
              <a:t>2017-04-07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B92D-CD84-4D11-9F0A-F65AABAE3F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9383A-F783-476C-8E26-5C71C6DB904D}" type="datetimeFigureOut">
              <a:rPr lang="pl-PL" smtClean="0"/>
              <a:pPr/>
              <a:t>2017-04-07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B92D-CD84-4D11-9F0A-F65AABAE3F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9383A-F783-476C-8E26-5C71C6DB904D}" type="datetimeFigureOut">
              <a:rPr lang="pl-PL" smtClean="0"/>
              <a:pPr/>
              <a:t>2017-04-07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B92D-CD84-4D11-9F0A-F65AABAE3F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9383A-F783-476C-8E26-5C71C6DB904D}" type="datetimeFigureOut">
              <a:rPr lang="pl-PL" smtClean="0"/>
              <a:pPr/>
              <a:t>2017-04-07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B92D-CD84-4D11-9F0A-F65AABAE3F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F9383A-F783-476C-8E26-5C71C6DB904D}" type="datetimeFigureOut">
              <a:rPr lang="pl-PL" smtClean="0"/>
              <a:pPr/>
              <a:t>2017-04-07</a:t>
            </a:fld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84B92D-CD84-4D11-9F0A-F65AABAE3F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CF9383A-F783-476C-8E26-5C71C6DB904D}" type="datetimeFigureOut">
              <a:rPr lang="pl-PL" smtClean="0"/>
              <a:pPr/>
              <a:t>2017-04-07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C84B92D-CD84-4D11-9F0A-F65AABAE3F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9383A-F783-476C-8E26-5C71C6DB904D}" type="datetimeFigureOut">
              <a:rPr lang="pl-PL" smtClean="0"/>
              <a:pPr/>
              <a:t>2017-04-07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B92D-CD84-4D11-9F0A-F65AABAE3F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9383A-F783-476C-8E26-5C71C6DB904D}" type="datetimeFigureOut">
              <a:rPr lang="pl-PL" smtClean="0"/>
              <a:pPr/>
              <a:t>2017-04-07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B92D-CD84-4D11-9F0A-F65AABAE3F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9383A-F783-476C-8E26-5C71C6DB904D}" type="datetimeFigureOut">
              <a:rPr lang="pl-PL" smtClean="0"/>
              <a:pPr/>
              <a:t>2017-04-07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B92D-CD84-4D11-9F0A-F65AABAE3F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ostokąt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CF9383A-F783-476C-8E26-5C71C6DB904D}" type="datetimeFigureOut">
              <a:rPr lang="pl-PL" smtClean="0"/>
              <a:pPr/>
              <a:t>2017-04-07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C84B92D-CD84-4D11-9F0A-F65AABAE3F1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zs1staszic.plonsk" TargetMode="External"/><Relationship Id="rId5" Type="http://schemas.openxmlformats.org/officeDocument/2006/relationships/hyperlink" Target="http://zs1plonsk.pl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anorama szkoł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21007"/>
            <a:ext cx="9144000" cy="1736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zs1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71612"/>
            <a:ext cx="3000396" cy="3000396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857224" y="214290"/>
            <a:ext cx="80010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Zespół Szkół Nr 1 im. Stanisława Staszica </a:t>
            </a:r>
            <a:br>
              <a:rPr lang="pl-PL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 Płońsku</a:t>
            </a:r>
            <a:endParaRPr lang="pl-PL" sz="3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214678" y="1785926"/>
            <a:ext cx="592932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hlinkClick r:id="rId5"/>
              </a:rPr>
              <a:t>http://zs1plonsk.pl</a:t>
            </a:r>
            <a:endParaRPr lang="pl-PL" sz="24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endParaRPr lang="pl-PL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pl-PL" sz="19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hlinkClick r:id="rId6"/>
              </a:rPr>
              <a:t>https://www.facebook.com/zs1staszic.plonsk</a:t>
            </a:r>
            <a:endParaRPr lang="pl-PL" sz="19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endParaRPr lang="pl-PL" sz="19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pl-PL" sz="1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https://nabor.progman.pl/</a:t>
            </a:r>
          </a:p>
          <a:p>
            <a:endParaRPr lang="pl-PL" dirty="0" smtClean="0"/>
          </a:p>
        </p:txBody>
      </p:sp>
      <p:sp>
        <p:nvSpPr>
          <p:cNvPr id="14" name="pole tekstowe 13"/>
          <p:cNvSpPr txBox="1"/>
          <p:nvPr/>
        </p:nvSpPr>
        <p:spPr>
          <a:xfrm>
            <a:off x="5429256" y="4214818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Ul. Sienkiewicza 8</a:t>
            </a:r>
          </a:p>
          <a:p>
            <a:r>
              <a:rPr lang="pl-PL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09- 100 Płońsk</a:t>
            </a:r>
          </a:p>
          <a:p>
            <a:r>
              <a:rPr lang="pl-PL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Tel. (23) 662 29 87</a:t>
            </a:r>
            <a:endParaRPr lang="pl-PL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build="p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2844" y="571480"/>
            <a:ext cx="8086756" cy="714380"/>
          </a:xfrm>
        </p:spPr>
        <p:txBody>
          <a:bodyPr/>
          <a:lstStyle/>
          <a:p>
            <a:r>
              <a:rPr lang="pl-PL" b="1" dirty="0" smtClean="0"/>
              <a:t>Technik mechatronik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495800" cy="5346651"/>
          </a:xfrm>
        </p:spPr>
        <p:txBody>
          <a:bodyPr>
            <a:normAutofit fontScale="92500" lnSpcReduction="10000"/>
          </a:bodyPr>
          <a:lstStyle/>
          <a:p>
            <a:pPr marL="92075" indent="12700" algn="just">
              <a:buNone/>
            </a:pPr>
            <a:r>
              <a:rPr lang="pl-PL" dirty="0" smtClean="0"/>
              <a:t>Uczniowie realizują obowiązkowe zajęcia edukacyjne w zakresie </a:t>
            </a:r>
            <a:r>
              <a:rPr lang="pl-PL" dirty="0"/>
              <a:t>podstawowym, przedmioty </a:t>
            </a:r>
            <a:r>
              <a:rPr lang="pl-PL" dirty="0" smtClean="0"/>
              <a:t>zawodowe oraz od klasy II rozszerzonym: </a:t>
            </a:r>
            <a:r>
              <a:rPr lang="pl-PL" u="sng" dirty="0" smtClean="0"/>
              <a:t>matematyka</a:t>
            </a:r>
            <a:r>
              <a:rPr lang="pl-PL" dirty="0" smtClean="0"/>
              <a:t>, </a:t>
            </a:r>
            <a:r>
              <a:rPr lang="pl-PL" u="sng" dirty="0" smtClean="0"/>
              <a:t>fizyka</a:t>
            </a:r>
            <a:r>
              <a:rPr lang="pl-PL" dirty="0" smtClean="0"/>
              <a:t>.</a:t>
            </a:r>
          </a:p>
          <a:p>
            <a:pPr marL="92075" indent="17463">
              <a:buNone/>
            </a:pPr>
            <a:endParaRPr lang="pl-PL" dirty="0" smtClean="0"/>
          </a:p>
          <a:p>
            <a:pPr marL="92075" indent="17463">
              <a:buNone/>
            </a:pP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500562" y="642918"/>
            <a:ext cx="4643438" cy="6215082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60000"/>
              </a:lnSpc>
              <a:buNone/>
            </a:pPr>
            <a:r>
              <a:rPr lang="pl-PL" sz="2600" b="1" i="1" dirty="0" smtClean="0">
                <a:solidFill>
                  <a:srgbClr val="002060"/>
                </a:solidFill>
              </a:rPr>
              <a:t>Kim jest technik mechatronik?</a:t>
            </a:r>
          </a:p>
          <a:p>
            <a:r>
              <a:rPr lang="pl-PL" dirty="0" smtClean="0"/>
              <a:t>Projektuje i wytwarza części i zespoły maszyn urządzeń mechanicznych </a:t>
            </a:r>
            <a:br>
              <a:rPr lang="pl-PL" dirty="0" smtClean="0"/>
            </a:br>
            <a:r>
              <a:rPr lang="pl-PL" dirty="0" smtClean="0"/>
              <a:t>z wykorzystaniem technik komputerowych</a:t>
            </a:r>
          </a:p>
          <a:p>
            <a:r>
              <a:rPr lang="pl-PL" dirty="0" smtClean="0"/>
              <a:t>Wykorzystuje nowoczesne techniki sterowania maszynami i urządzeniami łączące w sobie </a:t>
            </a:r>
            <a:r>
              <a:rPr lang="pl-PL" dirty="0" smtClean="0">
                <a:solidFill>
                  <a:srgbClr val="002060"/>
                </a:solidFill>
              </a:rPr>
              <a:t>elektronikę, informatykę, mechanikę, automatykę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i robotykę</a:t>
            </a:r>
          </a:p>
          <a:p>
            <a:r>
              <a:rPr lang="pl-PL" dirty="0" smtClean="0"/>
              <a:t>Przygotowuje elementy, wskaźniki, podzespoły i zespoły do montażu, nastawia ich parametry</a:t>
            </a:r>
          </a:p>
          <a:p>
            <a:r>
              <a:rPr lang="pl-PL" dirty="0" smtClean="0"/>
              <a:t>Testuje elementy, moduły </a:t>
            </a:r>
            <a:br>
              <a:rPr lang="pl-PL" dirty="0" smtClean="0"/>
            </a:br>
            <a:r>
              <a:rPr lang="pl-PL" dirty="0" smtClean="0"/>
              <a:t>i podzespoły oraz oblicza ich parametry</a:t>
            </a:r>
          </a:p>
          <a:p>
            <a:r>
              <a:rPr lang="pl-PL" dirty="0" smtClean="0"/>
              <a:t>Instaluje i testuje oprogramowanie sterujące</a:t>
            </a:r>
          </a:p>
        </p:txBody>
      </p:sp>
      <p:pic>
        <p:nvPicPr>
          <p:cNvPr id="7" name="Obraz 6" descr="33.jpg"/>
          <p:cNvPicPr>
            <a:picLocks noChangeAspect="1"/>
          </p:cNvPicPr>
          <p:nvPr/>
        </p:nvPicPr>
        <p:blipFill>
          <a:blip r:embed="rId2" cstate="print"/>
          <a:srcRect l="16406" t="6630" r="29687" b="26556"/>
          <a:stretch>
            <a:fillRect/>
          </a:stretch>
        </p:blipFill>
        <p:spPr>
          <a:xfrm>
            <a:off x="428596" y="3000372"/>
            <a:ext cx="3786214" cy="3127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12829469_1568947636754149_7311285629285512071_o.jpg"/>
          <p:cNvPicPr>
            <a:picLocks noChangeAspect="1"/>
          </p:cNvPicPr>
          <p:nvPr/>
        </p:nvPicPr>
        <p:blipFill>
          <a:blip r:embed="rId2" cstate="print"/>
          <a:srcRect l="19453" r="5510"/>
          <a:stretch>
            <a:fillRect/>
          </a:stretch>
        </p:blipFill>
        <p:spPr>
          <a:xfrm>
            <a:off x="0" y="0"/>
            <a:ext cx="385762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 descr="12768181_1568947666754146_4774434636688382983_o.jpg"/>
          <p:cNvPicPr>
            <a:picLocks noChangeAspect="1"/>
          </p:cNvPicPr>
          <p:nvPr/>
        </p:nvPicPr>
        <p:blipFill>
          <a:blip r:embed="rId3" cstate="print"/>
          <a:srcRect r="18627"/>
          <a:stretch>
            <a:fillRect/>
          </a:stretch>
        </p:blipFill>
        <p:spPr>
          <a:xfrm>
            <a:off x="4786314" y="3071810"/>
            <a:ext cx="4357686" cy="3786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12829183_1568947936754119_4302759845774982906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46134"/>
            <a:ext cx="5715008" cy="3811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 descr="12819281_1568947943420785_5718075047199775628_o.jpg"/>
          <p:cNvPicPr>
            <a:picLocks noChangeAspect="1"/>
          </p:cNvPicPr>
          <p:nvPr/>
        </p:nvPicPr>
        <p:blipFill>
          <a:blip r:embed="rId5" cstate="print"/>
          <a:srcRect l="3526" t="24231" r="2451"/>
          <a:stretch>
            <a:fillRect/>
          </a:stretch>
        </p:blipFill>
        <p:spPr>
          <a:xfrm>
            <a:off x="3714712" y="0"/>
            <a:ext cx="5429288" cy="3071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785818"/>
          </a:xfrm>
        </p:spPr>
        <p:txBody>
          <a:bodyPr>
            <a:normAutofit/>
          </a:bodyPr>
          <a:lstStyle/>
          <a:p>
            <a:pPr algn="ctr"/>
            <a:r>
              <a:rPr lang="pl-PL" sz="3400" b="1" dirty="0" smtClean="0"/>
              <a:t>Technik żywienia i usług gastronomicznych</a:t>
            </a:r>
            <a:endParaRPr lang="pl-PL" sz="3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4286248" cy="5489527"/>
          </a:xfrm>
        </p:spPr>
        <p:txBody>
          <a:bodyPr>
            <a:normAutofit lnSpcReduction="10000"/>
          </a:bodyPr>
          <a:lstStyle/>
          <a:p>
            <a:pPr marL="92075" indent="12700" algn="just">
              <a:buNone/>
            </a:pPr>
            <a:endParaRPr lang="pl-PL" dirty="0" smtClean="0"/>
          </a:p>
          <a:p>
            <a:pPr marL="92075" indent="12700" algn="just">
              <a:buNone/>
            </a:pPr>
            <a:endParaRPr lang="pl-PL" dirty="0" smtClean="0"/>
          </a:p>
          <a:p>
            <a:pPr marL="92075" indent="12700" algn="just">
              <a:buNone/>
            </a:pPr>
            <a:endParaRPr lang="pl-PL" dirty="0" smtClean="0"/>
          </a:p>
          <a:p>
            <a:pPr marL="92075" indent="12700" algn="just">
              <a:buNone/>
            </a:pPr>
            <a:endParaRPr lang="pl-PL" dirty="0" smtClean="0"/>
          </a:p>
          <a:p>
            <a:pPr marL="92075" indent="12700" algn="just">
              <a:buNone/>
            </a:pPr>
            <a:endParaRPr lang="pl-PL" dirty="0" smtClean="0"/>
          </a:p>
          <a:p>
            <a:pPr marL="92075" indent="12700" algn="just">
              <a:buNone/>
            </a:pPr>
            <a:endParaRPr lang="pl-PL" dirty="0" smtClean="0"/>
          </a:p>
          <a:p>
            <a:pPr marL="92075" indent="12700" algn="just">
              <a:buNone/>
            </a:pPr>
            <a:endParaRPr lang="pl-PL" dirty="0" smtClean="0"/>
          </a:p>
          <a:p>
            <a:pPr marL="92075" indent="12700" algn="just">
              <a:buNone/>
            </a:pPr>
            <a:endParaRPr lang="pl-PL" dirty="0" smtClean="0"/>
          </a:p>
          <a:p>
            <a:pPr marL="92075" indent="12700" algn="just">
              <a:buNone/>
            </a:pPr>
            <a:endParaRPr lang="pl-PL" dirty="0" smtClean="0"/>
          </a:p>
          <a:p>
            <a:pPr marL="92075" indent="12700" algn="just">
              <a:buNone/>
            </a:pPr>
            <a:r>
              <a:rPr lang="pl-PL" dirty="0" smtClean="0"/>
              <a:t>Uczniowie realizują obowiązkowe zajęcia edukacyjne w zakresie podstawowym</a:t>
            </a:r>
            <a:r>
              <a:rPr lang="pl-PL" dirty="0"/>
              <a:t>, przedmioty </a:t>
            </a:r>
            <a:r>
              <a:rPr lang="pl-PL" dirty="0" smtClean="0"/>
              <a:t>zawodowe oraz od klasy II  rozszerzonym: </a:t>
            </a:r>
            <a:r>
              <a:rPr lang="pl-PL" u="sng" dirty="0" smtClean="0"/>
              <a:t>biologia</a:t>
            </a:r>
            <a:r>
              <a:rPr lang="pl-PL" dirty="0"/>
              <a:t> </a:t>
            </a:r>
            <a:r>
              <a:rPr lang="pl-PL" dirty="0" smtClean="0"/>
              <a:t>oraz wybierają jeszcze jeden przedmiot spośród: wiedza o społeczeństwie, język angielski, język rosyjski.</a:t>
            </a:r>
            <a:endParaRPr lang="pl-PL" b="1" dirty="0" smtClean="0"/>
          </a:p>
          <a:p>
            <a:pPr marL="92075" indent="12700" algn="ctr">
              <a:buNone/>
            </a:pPr>
            <a:endParaRPr lang="pl-PL" b="1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4427984" y="1571612"/>
            <a:ext cx="47160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12700" algn="ctr">
              <a:buNone/>
            </a:pPr>
            <a:r>
              <a:rPr lang="pl-PL" b="1" dirty="0" smtClean="0"/>
              <a:t>Technik żywienia i usług gastronomicznych: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pl-PL" dirty="0" smtClean="0"/>
              <a:t>sporządza potrawy zgodnie z zasadami racjonalnego  żywienia, estetycznego ich podania i prawidłowej obsługi konsumenta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pl-PL" dirty="0"/>
              <a:t>p</a:t>
            </a:r>
            <a:r>
              <a:rPr lang="pl-PL" dirty="0" smtClean="0"/>
              <a:t>lanuje i realizuje usługi gastronomiczne</a:t>
            </a:r>
          </a:p>
        </p:txBody>
      </p:sp>
      <p:pic>
        <p:nvPicPr>
          <p:cNvPr id="1027" name="Picture 3" descr="F:\zdjęcia ZS1\zdjęcia15-16\2015-2016\dni otwarte\foto008 (Kopiowanie).jpg"/>
          <p:cNvPicPr>
            <a:picLocks noChangeAspect="1" noChangeArrowheads="1"/>
          </p:cNvPicPr>
          <p:nvPr/>
        </p:nvPicPr>
        <p:blipFill>
          <a:blip r:embed="rId2" cstate="print"/>
          <a:srcRect l="4687" r="3125" b="19791"/>
          <a:stretch>
            <a:fillRect/>
          </a:stretch>
        </p:blipFill>
        <p:spPr bwMode="auto">
          <a:xfrm>
            <a:off x="142844" y="1214422"/>
            <a:ext cx="4429156" cy="2890199"/>
          </a:xfrm>
          <a:prstGeom prst="rect">
            <a:avLst/>
          </a:prstGeom>
          <a:noFill/>
        </p:spPr>
      </p:pic>
      <p:pic>
        <p:nvPicPr>
          <p:cNvPr id="5" name="Symbol zastępczy zawartości 4" descr="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4071942"/>
            <a:ext cx="4572000" cy="258754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Technik grafiki i poligrafii cyfrowej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495800" cy="5418089"/>
          </a:xfrm>
        </p:spPr>
        <p:txBody>
          <a:bodyPr/>
          <a:lstStyle/>
          <a:p>
            <a:r>
              <a:rPr lang="pl-PL" sz="2200" dirty="0" smtClean="0"/>
              <a:t>Przygotowuje i opracowuje różnego rodzaju projekty graficzne o charakterze informacyjnym i reklamowym</a:t>
            </a:r>
          </a:p>
          <a:p>
            <a:pPr>
              <a:buNone/>
            </a:pPr>
            <a:endParaRPr lang="pl-PL" sz="2200" dirty="0" smtClean="0"/>
          </a:p>
          <a:p>
            <a:r>
              <a:rPr lang="pl-PL" sz="2200" dirty="0" smtClean="0"/>
              <a:t>Może tworzyć reklamy, foldery, ulotki, plakaty, wizytówki, opakowania i etykiety na opakowania produktów</a:t>
            </a:r>
          </a:p>
          <a:p>
            <a:pPr>
              <a:buNone/>
            </a:pPr>
            <a:endParaRPr lang="pl-PL" sz="2200" dirty="0" smtClean="0"/>
          </a:p>
          <a:p>
            <a:r>
              <a:rPr lang="pl-PL" sz="2200" dirty="0" smtClean="0"/>
              <a:t>Zatrudnienie w szerokiej branży poligraficznej i agencjach reklamy 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5" name="Symbol zastępczy zawartości 4" descr="tcp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571612"/>
            <a:ext cx="4038600" cy="313666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 rot="572924">
            <a:off x="5022656" y="5267510"/>
            <a:ext cx="378020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pl-PL" sz="2600" b="1" dirty="0" smtClean="0">
                <a:solidFill>
                  <a:schemeClr val="accent3">
                    <a:lumMod val="50000"/>
                  </a:schemeClr>
                </a:solidFill>
              </a:rPr>
              <a:t>Wybierz nowoczesny</a:t>
            </a:r>
            <a:br>
              <a:rPr lang="pl-PL" sz="2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sz="2600" b="1" dirty="0" smtClean="0">
                <a:solidFill>
                  <a:schemeClr val="accent3">
                    <a:lumMod val="50000"/>
                  </a:schemeClr>
                </a:solidFill>
              </a:rPr>
              <a:t> i kreatywny zawód!</a:t>
            </a:r>
            <a:endParaRPr lang="pl-PL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786874" cy="571504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Technik mechanik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2844" y="1285860"/>
            <a:ext cx="5149236" cy="5489527"/>
          </a:xfrm>
        </p:spPr>
        <p:txBody>
          <a:bodyPr/>
          <a:lstStyle/>
          <a:p>
            <a:pPr marL="365125" indent="-6350" algn="ctr">
              <a:buNone/>
            </a:pPr>
            <a:r>
              <a:rPr lang="pl-PL" sz="2200" b="1" dirty="0" smtClean="0"/>
              <a:t>W ramach tego kierunku zdobędziesz następujące kwalifikacje:</a:t>
            </a:r>
          </a:p>
          <a:p>
            <a:pPr marL="365125" indent="-6350" algn="ctr">
              <a:buNone/>
            </a:pPr>
            <a:endParaRPr lang="pl-PL" b="1" dirty="0" smtClean="0"/>
          </a:p>
          <a:p>
            <a:r>
              <a:rPr lang="pl-PL" sz="2200" dirty="0" smtClean="0"/>
              <a:t>montaż i obsługa maszyn i urządzeń;</a:t>
            </a:r>
          </a:p>
          <a:p>
            <a:r>
              <a:rPr lang="pl-PL" sz="2200" dirty="0" smtClean="0"/>
              <a:t>organizacja i nadzorowanie procesów produkcji maszyn </a:t>
            </a:r>
            <a:br>
              <a:rPr lang="pl-PL" sz="2200" dirty="0" smtClean="0"/>
            </a:br>
            <a:r>
              <a:rPr lang="pl-PL" sz="2200" dirty="0" smtClean="0"/>
              <a:t>i urządzeń.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04048" y="908721"/>
            <a:ext cx="4104456" cy="2376264"/>
          </a:xfrm>
        </p:spPr>
        <p:txBody>
          <a:bodyPr/>
          <a:lstStyle/>
          <a:p>
            <a:pPr marL="92075" indent="12700" algn="just">
              <a:buNone/>
            </a:pPr>
            <a:r>
              <a:rPr lang="pl-PL" dirty="0"/>
              <a:t>Uczniowie </a:t>
            </a:r>
            <a:r>
              <a:rPr lang="pl-PL" dirty="0" smtClean="0"/>
              <a:t>realizują obowiązkowe </a:t>
            </a:r>
            <a:r>
              <a:rPr lang="pl-PL" dirty="0"/>
              <a:t>zajęcia edukacyjne w zakresie podstawowym, przedmioty zawodowe oraz od klasy II rozszerzonym: </a:t>
            </a:r>
            <a:r>
              <a:rPr lang="pl-PL" u="sng" dirty="0"/>
              <a:t>matematyka</a:t>
            </a:r>
            <a:r>
              <a:rPr lang="pl-PL" dirty="0"/>
              <a:t>, </a:t>
            </a:r>
            <a:r>
              <a:rPr lang="pl-PL" u="sng" dirty="0"/>
              <a:t>fizyka</a:t>
            </a:r>
            <a:r>
              <a:rPr lang="pl-PL" dirty="0"/>
              <a:t>.</a:t>
            </a:r>
          </a:p>
          <a:p>
            <a:pPr marL="109728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4797152"/>
            <a:ext cx="3384376" cy="178619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4509120"/>
            <a:ext cx="3456384" cy="172819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571480"/>
            <a:ext cx="821537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Technik usług fryzjerskich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36096" y="1285860"/>
            <a:ext cx="3565060" cy="5572140"/>
          </a:xfrm>
        </p:spPr>
        <p:txBody>
          <a:bodyPr>
            <a:normAutofit fontScale="92500" lnSpcReduction="10000"/>
          </a:bodyPr>
          <a:lstStyle/>
          <a:p>
            <a:pPr marL="184150" indent="-98425"/>
            <a:r>
              <a:rPr lang="pl-PL" dirty="0" smtClean="0"/>
              <a:t>technik usług fryzjerskich pozwala na prowadzenie kompleksowych usług doradztwa w dziedzinie stylizacji, strzyżeń </a:t>
            </a:r>
            <a:br>
              <a:rPr lang="pl-PL" dirty="0" smtClean="0"/>
            </a:br>
            <a:r>
              <a:rPr lang="pl-PL" dirty="0" smtClean="0"/>
              <a:t>i pielęgnacji włosów. </a:t>
            </a:r>
          </a:p>
          <a:p>
            <a:pPr marL="184150" indent="-98425"/>
            <a:r>
              <a:rPr lang="pl-PL" dirty="0" smtClean="0"/>
              <a:t>podczas cyklu nauczania każdy z uczniów odbywa zajęcia praktyczne, które umożliwiają zdobycie doświadczenia oraz umiejętności fryzjerskich;</a:t>
            </a:r>
          </a:p>
          <a:p>
            <a:pPr marL="184150" indent="-98425"/>
            <a:r>
              <a:rPr lang="pl-PL" dirty="0" smtClean="0"/>
              <a:t>poza zajęciami w pracowni uczniowie poznają tajniki higieny, materiałów fryzjerskich, technologii fryzjerskiej, stylizacji oraz podstaw przedsiębiorczości </a:t>
            </a:r>
            <a:br>
              <a:rPr lang="pl-PL" dirty="0" smtClean="0"/>
            </a:br>
            <a:r>
              <a:rPr lang="pl-PL" dirty="0" smtClean="0"/>
              <a:t>i organizacji salonu fryzjerskiego.</a:t>
            </a:r>
            <a:r>
              <a:rPr lang="pl-PL" i="1" dirty="0" smtClean="0"/>
              <a:t> </a:t>
            </a:r>
            <a:endParaRPr lang="pl-PL" i="1" dirty="0"/>
          </a:p>
        </p:txBody>
      </p:sp>
      <p:pic>
        <p:nvPicPr>
          <p:cNvPr id="3074" name="Picture 2" descr="F:\zdjęcia ZS1\zdjęcia15-16\2015-2016\dni otwarte\foto1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4495800" cy="3007444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0" y="4221088"/>
            <a:ext cx="2771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i="1" dirty="0" smtClean="0">
                <a:solidFill>
                  <a:srgbClr val="002060"/>
                </a:solidFill>
              </a:rPr>
              <a:t>Jeżeli masz duszę artysty, chcesz prowadzić zakład fryzjerski, zajmować się stylizacją przy sesjach zdjęciowych-</a:t>
            </a:r>
            <a:br>
              <a:rPr lang="pl-PL" sz="2000" i="1" dirty="0" smtClean="0">
                <a:solidFill>
                  <a:srgbClr val="002060"/>
                </a:solidFill>
              </a:rPr>
            </a:br>
            <a:r>
              <a:rPr lang="pl-PL" sz="2000" i="1" dirty="0" smtClean="0">
                <a:solidFill>
                  <a:srgbClr val="001848"/>
                </a:solidFill>
              </a:rPr>
              <a:t> </a:t>
            </a:r>
            <a:r>
              <a:rPr lang="pl-PL" sz="2000" b="1" i="1" dirty="0" smtClean="0">
                <a:solidFill>
                  <a:srgbClr val="001848"/>
                </a:solidFill>
              </a:rPr>
              <a:t>ZOSTAŃ FRYZJEREM!</a:t>
            </a:r>
            <a:endParaRPr lang="pl-PL" sz="2000" b="1" dirty="0">
              <a:solidFill>
                <a:srgbClr val="001848"/>
              </a:solidFill>
            </a:endParaRPr>
          </a:p>
        </p:txBody>
      </p:sp>
      <p:pic>
        <p:nvPicPr>
          <p:cNvPr id="3075" name="Picture 3" descr="F:\ZS1 Płońsk\monografia\foto olimpiady i konkus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573016"/>
            <a:ext cx="2500330" cy="32849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79512" y="620688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/>
              <a:t>NAUKA W ZAWODZIE TECHNIK USŁUG FRYZJERSKICH UMOŻLIWIA:</a:t>
            </a:r>
          </a:p>
          <a:p>
            <a:pPr marL="266700" indent="-180975">
              <a:buFont typeface="Arial" pitchFamily="34" charset="0"/>
              <a:buChar char="•"/>
            </a:pPr>
            <a:r>
              <a:rPr lang="pl-PL" sz="2000" dirty="0" smtClean="0"/>
              <a:t>zdobycie tytułu technika oraz uzyskanie świadectw  potwierdzających kwalifikacje: </a:t>
            </a:r>
            <a:r>
              <a:rPr lang="pl-PL" sz="2000" b="1" dirty="0" smtClean="0"/>
              <a:t>A.19 Wykonywanie zabiegów i A.23 Projektowanie fryzur</a:t>
            </a:r>
            <a:endParaRPr lang="pl-PL" sz="2000" dirty="0" smtClean="0"/>
          </a:p>
          <a:p>
            <a:pPr marL="266700" indent="-180975">
              <a:buFont typeface="Arial" pitchFamily="34" charset="0"/>
              <a:buChar char="•"/>
            </a:pPr>
            <a:r>
              <a:rPr lang="pl-PL" sz="2000" dirty="0" smtClean="0"/>
              <a:t>przystąpienie do egzaminu maturalnego i po jego zdaniu kontynuowanie nauki na studiach.</a:t>
            </a:r>
          </a:p>
          <a:p>
            <a:r>
              <a:rPr lang="pl-PL" sz="2000" b="1" dirty="0" smtClean="0"/>
              <a:t>MOŻLIWOŚCI ZATRUDNIENIA</a:t>
            </a:r>
          </a:p>
          <a:p>
            <a:r>
              <a:rPr lang="pl-PL" sz="2000" dirty="0" smtClean="0"/>
              <a:t>Absolwent naszej szkoły kształcącej w zawodzie technik usług fryzjerskich może podejmować pracę w:</a:t>
            </a:r>
          </a:p>
          <a:p>
            <a:pPr marL="266700" indent="-180975">
              <a:buFont typeface="Arial" pitchFamily="34" charset="0"/>
              <a:buChar char="•"/>
            </a:pPr>
            <a:r>
              <a:rPr lang="pl-PL" sz="2000" dirty="0" smtClean="0"/>
              <a:t>salonach fryzjerskich</a:t>
            </a:r>
          </a:p>
          <a:p>
            <a:pPr marL="266700" indent="-180975">
              <a:buFont typeface="Arial" pitchFamily="34" charset="0"/>
              <a:buChar char="•"/>
            </a:pPr>
            <a:r>
              <a:rPr lang="pl-PL" sz="2000" dirty="0" smtClean="0"/>
              <a:t>firmach kosmetyczno – fryzjerskich jako specjalista szkoleniowiec</a:t>
            </a:r>
          </a:p>
          <a:p>
            <a:pPr marL="266700" indent="-180975">
              <a:buFont typeface="Arial" pitchFamily="34" charset="0"/>
              <a:buChar char="•"/>
            </a:pPr>
            <a:r>
              <a:rPr lang="pl-PL" sz="2000" dirty="0" smtClean="0"/>
              <a:t>jako fryzjer teatralny lub filmowy w teatrach, filharmoniach i operach oraz w wytwórniach filmowych i w telewizji.</a:t>
            </a:r>
          </a:p>
          <a:p>
            <a:r>
              <a:rPr lang="pl-PL" sz="2000" dirty="0" smtClean="0"/>
              <a:t>Absolwent może otworzyć  własną działalność gospodarczą.</a:t>
            </a:r>
            <a:endParaRPr lang="pl-PL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rok szkolny 2016_2017\zdjęcia od Bogdana\IMG_8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0" y="4572009"/>
            <a:ext cx="9144000" cy="1503778"/>
          </a:xfrm>
        </p:spPr>
        <p:txBody>
          <a:bodyPr>
            <a:noAutofit/>
          </a:bodyPr>
          <a:lstStyle/>
          <a:p>
            <a:pPr algn="r"/>
            <a:r>
              <a:rPr lang="pl-P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Szkoła Branżowa I stopnia</a:t>
            </a:r>
            <a:endParaRPr lang="pl-PL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zdjęcia ZS1\zdjęcia15-16\2015-2016\dni otwarte\foto157.JPG"/>
          <p:cNvPicPr>
            <a:picLocks noChangeAspect="1" noChangeArrowheads="1"/>
          </p:cNvPicPr>
          <p:nvPr/>
        </p:nvPicPr>
        <p:blipFill>
          <a:blip r:embed="rId3" cstate="print"/>
          <a:srcRect l="9375" t="2116" r="7031" b="3284"/>
          <a:stretch>
            <a:fillRect/>
          </a:stretch>
        </p:blipFill>
        <p:spPr bwMode="auto">
          <a:xfrm>
            <a:off x="4214810" y="4357670"/>
            <a:ext cx="3302905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26" y="714356"/>
            <a:ext cx="8786874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Mechanik- operator pojazdów i maszyn rolniczych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0" y="1714488"/>
            <a:ext cx="4495800" cy="5060899"/>
          </a:xfrm>
        </p:spPr>
        <p:txBody>
          <a:bodyPr/>
          <a:lstStyle/>
          <a:p>
            <a:pPr marL="173038" indent="-11113" algn="ctr">
              <a:buNone/>
            </a:pPr>
            <a:r>
              <a:rPr lang="pl-PL" b="1" dirty="0" smtClean="0"/>
              <a:t>W trakcie nauki uczniowie mogą zdobyć prawo jazdy </a:t>
            </a:r>
            <a:br>
              <a:rPr lang="pl-PL" b="1" dirty="0" smtClean="0"/>
            </a:br>
            <a:r>
              <a:rPr lang="pl-PL" b="1" dirty="0" smtClean="0"/>
              <a:t>Kat. B i T, uprawnienia na kombajn zbożowy </a:t>
            </a:r>
            <a:r>
              <a:rPr lang="pl-PL" b="1" dirty="0" smtClean="0">
                <a:solidFill>
                  <a:srgbClr val="FF0000"/>
                </a:solidFill>
              </a:rPr>
              <a:t>(za darmo!) </a:t>
            </a:r>
          </a:p>
          <a:p>
            <a:pPr marL="173038" indent="0">
              <a:buNone/>
            </a:pP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357686" y="1643050"/>
            <a:ext cx="4786314" cy="2866070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/>
              <a:t>W ramach tego kierunku zdobędziesz kwalifikacje:</a:t>
            </a:r>
          </a:p>
          <a:p>
            <a:r>
              <a:rPr lang="pl-PL" dirty="0" smtClean="0"/>
              <a:t>użytkowanie pojazdów, maszyn, urządzeń i narzędzi stosowanych </a:t>
            </a:r>
            <a:br>
              <a:rPr lang="pl-PL" dirty="0" smtClean="0"/>
            </a:br>
            <a:r>
              <a:rPr lang="pl-PL" dirty="0" smtClean="0"/>
              <a:t>w rolnictwie;</a:t>
            </a:r>
          </a:p>
          <a:p>
            <a:r>
              <a:rPr lang="pl-PL" dirty="0" smtClean="0"/>
              <a:t>obsługa techniczna oraz naprawa pojazdów, maszyn i urządzeń stosowanych w rolnictwie.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6" name="Obraz 5" descr="12977166_1736547909949014_1100390028348440512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202802"/>
            <a:ext cx="3608430" cy="2405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rostokąt 7"/>
          <p:cNvSpPr/>
          <p:nvPr/>
        </p:nvSpPr>
        <p:spPr>
          <a:xfrm rot="10800000" flipV="1">
            <a:off x="342870" y="5728588"/>
            <a:ext cx="34256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Zajęcia praktyczne odbywają się w Centrum Kształcenia Praktycznego.</a:t>
            </a:r>
            <a:endParaRPr lang="pl-PL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500034" y="4429133"/>
            <a:ext cx="8339166" cy="1646654"/>
          </a:xfrm>
        </p:spPr>
        <p:txBody>
          <a:bodyPr>
            <a:normAutofit/>
          </a:bodyPr>
          <a:lstStyle/>
          <a:p>
            <a:pPr algn="r"/>
            <a:r>
              <a:rPr lang="pl-PL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II Liceum Ogólnokształcące</a:t>
            </a:r>
            <a:endParaRPr lang="pl-PL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pl-PL" b="1" dirty="0" smtClean="0"/>
              <a:t>Kucharz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4536504" cy="500257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2200" dirty="0" smtClean="0"/>
              <a:t>Jeżeli twoją pasją jest gotowanie, chcesz założyć własną działalność, pracować w najlepszych restauracjach …</a:t>
            </a:r>
          </a:p>
          <a:p>
            <a:pPr marL="109728" indent="0">
              <a:buNone/>
            </a:pPr>
            <a:endParaRPr lang="pl-PL" sz="2200" b="1" dirty="0"/>
          </a:p>
          <a:p>
            <a:pPr marL="109728" indent="0" algn="ctr">
              <a:buNone/>
            </a:pPr>
            <a:r>
              <a:rPr lang="pl-PL" sz="2200" b="1" dirty="0" smtClean="0"/>
              <a:t>Kucharz to zawód dla Ciebie!</a:t>
            </a:r>
            <a:endParaRPr lang="pl-PL" sz="2200" b="1" dirty="0"/>
          </a:p>
        </p:txBody>
      </p:sp>
      <p:pic>
        <p:nvPicPr>
          <p:cNvPr id="5" name="Symbol zastępczy zawartości 4" descr="12967365_1736553533281785_8259153029701766599_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928670"/>
            <a:ext cx="3941128" cy="2625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098" name="Picture 2" descr="E:\zdjęcia ZS1\zdjęcia15-16\2015-2016\dni otwarte\foto1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57" t="18484" r="19552" b="8556"/>
          <a:stretch/>
        </p:blipFill>
        <p:spPr bwMode="auto">
          <a:xfrm>
            <a:off x="611560" y="4474053"/>
            <a:ext cx="3455080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pole tekstowe 3"/>
          <p:cNvSpPr txBox="1"/>
          <p:nvPr/>
        </p:nvSpPr>
        <p:spPr>
          <a:xfrm>
            <a:off x="4355976" y="4653136"/>
            <a:ext cx="4788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 smtClean="0">
                <a:solidFill>
                  <a:schemeClr val="accent6">
                    <a:lumMod val="75000"/>
                  </a:schemeClr>
                </a:solidFill>
              </a:rPr>
              <a:t>Zajęcia praktyczne </a:t>
            </a:r>
          </a:p>
          <a:p>
            <a:pPr algn="ctr"/>
            <a:r>
              <a:rPr lang="pl-PL" sz="2200" b="1" dirty="0" smtClean="0">
                <a:solidFill>
                  <a:schemeClr val="accent6">
                    <a:lumMod val="75000"/>
                  </a:schemeClr>
                </a:solidFill>
              </a:rPr>
              <a:t>odbywają się </a:t>
            </a:r>
            <a:br>
              <a:rPr lang="pl-PL" sz="2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200" b="1" dirty="0" smtClean="0">
                <a:solidFill>
                  <a:schemeClr val="accent6">
                    <a:lumMod val="75000"/>
                  </a:schemeClr>
                </a:solidFill>
              </a:rPr>
              <a:t>w pracowniach gastronomicznych. </a:t>
            </a:r>
            <a:endParaRPr lang="pl-PL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158162" cy="71438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Mechanik pojazdów samochodowych</a:t>
            </a:r>
            <a:endParaRPr lang="pl-PL" b="1" dirty="0"/>
          </a:p>
        </p:txBody>
      </p:sp>
      <p:pic>
        <p:nvPicPr>
          <p:cNvPr id="4" name="Symbol zastępczy zawartości 3" descr="12976921_1736547783282360_4223705462157793724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4358661" cy="2905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12984045_1736548103282328_1483567211914179915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905972"/>
            <a:ext cx="4429124" cy="2952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rostokąt 5"/>
          <p:cNvSpPr/>
          <p:nvPr/>
        </p:nvSpPr>
        <p:spPr>
          <a:xfrm>
            <a:off x="5000628" y="1785926"/>
            <a:ext cx="41433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640000"/>
                </a:solidFill>
              </a:rPr>
              <a:t>Wybierając ten kierunek możesz zdobyć prawo jazdy Kat. B </a:t>
            </a:r>
            <a:r>
              <a:rPr lang="pl-PL" sz="2000" b="1" dirty="0" smtClean="0">
                <a:solidFill>
                  <a:srgbClr val="C00000"/>
                </a:solidFill>
              </a:rPr>
              <a:t>(za darmo!)</a:t>
            </a:r>
            <a:endParaRPr lang="pl-PL" sz="2000" dirty="0">
              <a:solidFill>
                <a:srgbClr val="C00000"/>
              </a:solidFill>
            </a:endParaRPr>
          </a:p>
        </p:txBody>
      </p:sp>
      <p:pic>
        <p:nvPicPr>
          <p:cNvPr id="7" name="Picture 2" descr="E:\ZS1 Płońsk\monografia\foto partnerzy\ck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2666"/>
            <a:ext cx="996702" cy="99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115616" y="4725144"/>
            <a:ext cx="3456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Zajęcia praktyczne odbywają się w Centrum Kształcenia Praktycznego</a:t>
            </a:r>
            <a:endParaRPr lang="pl-PL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78768" cy="857256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Monter </a:t>
            </a:r>
            <a:r>
              <a:rPr lang="pl-PL" b="1" dirty="0" smtClean="0"/>
              <a:t>sieci i </a:t>
            </a:r>
            <a:r>
              <a:rPr lang="pl-PL" b="1" dirty="0" smtClean="0"/>
              <a:t>urządzeń sanitarnych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392909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b="1" i="1" dirty="0" smtClean="0">
                <a:solidFill>
                  <a:srgbClr val="993366"/>
                </a:solidFill>
              </a:rPr>
              <a:t>Czym się zajmuje </a:t>
            </a:r>
            <a:r>
              <a:rPr lang="pl-PL" b="1" i="1" smtClean="0">
                <a:solidFill>
                  <a:srgbClr val="993366"/>
                </a:solidFill>
              </a:rPr>
              <a:t>Monter </a:t>
            </a:r>
            <a:r>
              <a:rPr lang="pl-PL" b="1" i="1" smtClean="0">
                <a:solidFill>
                  <a:srgbClr val="993366"/>
                </a:solidFill>
              </a:rPr>
              <a:t>sieci</a:t>
            </a:r>
            <a:r>
              <a:rPr lang="pl-PL" b="1" i="1" dirty="0" smtClean="0">
                <a:solidFill>
                  <a:srgbClr val="993366"/>
                </a:solidFill>
              </a:rPr>
              <a:t/>
            </a:r>
            <a:br>
              <a:rPr lang="pl-PL" b="1" i="1" dirty="0" smtClean="0">
                <a:solidFill>
                  <a:srgbClr val="993366"/>
                </a:solidFill>
              </a:rPr>
            </a:br>
            <a:r>
              <a:rPr lang="pl-PL" b="1" i="1" dirty="0" smtClean="0">
                <a:solidFill>
                  <a:srgbClr val="993366"/>
                </a:solidFill>
              </a:rPr>
              <a:t>i urządzeń sanitarnych?</a:t>
            </a:r>
          </a:p>
          <a:p>
            <a:r>
              <a:rPr lang="pl-PL" dirty="0" smtClean="0"/>
              <a:t>wykonuje roboty związane z montażem </a:t>
            </a:r>
            <a:br>
              <a:rPr lang="pl-PL" dirty="0" smtClean="0"/>
            </a:br>
            <a:r>
              <a:rPr lang="pl-PL" dirty="0" smtClean="0"/>
              <a:t>i remontem instalacji wodociągowych, kanalizacyjnych, grzewczych, wentylacyjnych </a:t>
            </a:r>
            <a:br>
              <a:rPr lang="pl-PL" dirty="0" smtClean="0"/>
            </a:br>
            <a:r>
              <a:rPr lang="pl-PL" dirty="0" smtClean="0"/>
              <a:t>i klimatyzacyjnych;</a:t>
            </a:r>
          </a:p>
          <a:p>
            <a:r>
              <a:rPr lang="pl-PL" dirty="0" smtClean="0"/>
              <a:t>wykonuje roboty związane z budową </a:t>
            </a:r>
            <a:br>
              <a:rPr lang="pl-PL" dirty="0" smtClean="0"/>
            </a:br>
            <a:r>
              <a:rPr lang="pl-PL" dirty="0" smtClean="0"/>
              <a:t>i remontem sieci wodociągowych, kanalizacyjnych, gazowych, ciepłowniczych.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 rot="21231642">
            <a:off x="4137750" y="5235772"/>
            <a:ext cx="3816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Zajęcia praktyczne odbywają się w Centrum Kształcenia Praktycznego</a:t>
            </a:r>
            <a:endParaRPr lang="pl-PL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43603"/>
            <a:ext cx="10001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 build="p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8786874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Monter zabudowy i robót wykończeniowych w budownictwie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060848"/>
            <a:ext cx="8435280" cy="4513688"/>
          </a:xfrm>
        </p:spPr>
        <p:txBody>
          <a:bodyPr/>
          <a:lstStyle/>
          <a:p>
            <a:pPr>
              <a:buNone/>
            </a:pPr>
            <a:r>
              <a:rPr lang="pl-PL" b="1" dirty="0" smtClean="0"/>
              <a:t>Wybierając ten zawód nauczysz się:</a:t>
            </a:r>
          </a:p>
          <a:p>
            <a:r>
              <a:rPr lang="pl-PL" dirty="0" smtClean="0"/>
              <a:t>montażu systemów suchej zabudowy;</a:t>
            </a:r>
          </a:p>
          <a:p>
            <a:r>
              <a:rPr lang="pl-PL" dirty="0" smtClean="0"/>
              <a:t> wykonywać roboty malarsko- tapeciarskie;</a:t>
            </a:r>
          </a:p>
          <a:p>
            <a:r>
              <a:rPr lang="pl-PL" dirty="0" smtClean="0"/>
              <a:t> wykonywać roboty posadzkarsko- okładzinowych.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9937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 rot="21129573">
            <a:off x="2368117" y="4630407"/>
            <a:ext cx="6058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/>
              <a:t>Zajęcia praktyczne odbywają się </a:t>
            </a:r>
            <a:br>
              <a:rPr lang="pl-PL" sz="2400" b="1" dirty="0" smtClean="0"/>
            </a:br>
            <a:r>
              <a:rPr lang="pl-PL" sz="2400" b="1" dirty="0" smtClean="0"/>
              <a:t>w Centrum Kształcenia Praktycznego</a:t>
            </a:r>
            <a:endParaRPr lang="pl-PL" sz="24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005064"/>
            <a:ext cx="1772387" cy="28529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4608512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Elektryk</a:t>
            </a:r>
            <a:endParaRPr lang="pl-PL" b="1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5700" y="548680"/>
            <a:ext cx="3718300" cy="2574208"/>
          </a:xfr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395536" y="1340769"/>
            <a:ext cx="4464496" cy="4464496"/>
          </a:xfrm>
        </p:spPr>
        <p:txBody>
          <a:bodyPr/>
          <a:lstStyle/>
          <a:p>
            <a:pPr marL="109728" indent="0" algn="just">
              <a:buNone/>
            </a:pPr>
            <a:r>
              <a:rPr lang="pl-PL" i="1" dirty="0" smtClean="0"/>
              <a:t>Jeżeli interesuje Cię elektryczność, chcesz wykonywać instalacje elektryczne, dokonywać napraw urządzeń zasilanych prądem elektrycznym.</a:t>
            </a:r>
          </a:p>
        </p:txBody>
      </p:sp>
      <p:sp>
        <p:nvSpPr>
          <p:cNvPr id="7" name="Prostokąt 6"/>
          <p:cNvSpPr/>
          <p:nvPr/>
        </p:nvSpPr>
        <p:spPr>
          <a:xfrm rot="21402661">
            <a:off x="1637743" y="3104954"/>
            <a:ext cx="37861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Wybierz </a:t>
            </a:r>
            <a:r>
              <a:rPr lang="pl-PL" sz="2400" b="1" dirty="0"/>
              <a:t>ELEKTRYKA</a:t>
            </a:r>
            <a:r>
              <a:rPr lang="pl-PL" b="1" dirty="0"/>
              <a:t>- </a:t>
            </a:r>
            <a:endParaRPr lang="pl-PL" b="1" dirty="0" smtClean="0"/>
          </a:p>
          <a:p>
            <a:r>
              <a:rPr lang="pl-PL" b="1" dirty="0" smtClean="0"/>
              <a:t>to </a:t>
            </a:r>
            <a:r>
              <a:rPr lang="pl-PL" b="1" dirty="0"/>
              <a:t>zawód dla </a:t>
            </a:r>
            <a:r>
              <a:rPr lang="pl-PL" b="1" dirty="0" smtClean="0"/>
              <a:t>Ciebie!</a:t>
            </a:r>
            <a:endParaRPr lang="pl-PL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084140"/>
            <a:ext cx="4608512" cy="263003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5076056" y="3501008"/>
            <a:ext cx="3702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Zajęcia praktyczne odbywają się w Centrum Kształcenia Praktycznego</a:t>
            </a:r>
            <a:endParaRPr lang="pl-PL" sz="2000" b="1" dirty="0"/>
          </a:p>
        </p:txBody>
      </p:sp>
      <p:pic>
        <p:nvPicPr>
          <p:cNvPr id="1026" name="Picture 2" descr="E:\ZS1 Płońsk\monografia\foto partnerzy\ck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6017" y="4665964"/>
            <a:ext cx="996702" cy="99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229600" cy="714380"/>
          </a:xfrm>
        </p:spPr>
        <p:txBody>
          <a:bodyPr/>
          <a:lstStyle/>
          <a:p>
            <a:pPr algn="ctr"/>
            <a:r>
              <a:rPr lang="pl-PL" b="1" dirty="0" smtClean="0"/>
              <a:t>WIELOZAWODOWA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571612"/>
            <a:ext cx="8929718" cy="4325112"/>
          </a:xfrm>
        </p:spPr>
        <p:txBody>
          <a:bodyPr/>
          <a:lstStyle/>
          <a:p>
            <a:pPr marL="365125" indent="-6350">
              <a:buNone/>
            </a:pPr>
            <a:r>
              <a:rPr lang="pl-PL" i="1" dirty="0" smtClean="0"/>
              <a:t>Jeżeli chcesz zostać młodocianym pracownikiem dowolnej branży m.in. sprzedawcą, fryzjerem, mechanikiem,  hydraulikiem, stolarzem…</a:t>
            </a:r>
          </a:p>
          <a:p>
            <a:pPr marL="365125" indent="-6350">
              <a:buNone/>
            </a:pPr>
            <a:endParaRPr lang="pl-PL" dirty="0" smtClean="0"/>
          </a:p>
        </p:txBody>
      </p:sp>
      <p:sp>
        <p:nvSpPr>
          <p:cNvPr id="4" name="Prostokąt 3"/>
          <p:cNvSpPr/>
          <p:nvPr/>
        </p:nvSpPr>
        <p:spPr>
          <a:xfrm rot="386695">
            <a:off x="2176013" y="3149709"/>
            <a:ext cx="65331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6350" algn="ctr">
              <a:buNone/>
            </a:pPr>
            <a:r>
              <a:rPr lang="pl-PL" sz="2800" b="1" dirty="0" smtClean="0">
                <a:solidFill>
                  <a:srgbClr val="3D1D3F"/>
                </a:solidFill>
              </a:rPr>
              <a:t>Wybierz klasę </a:t>
            </a:r>
            <a:r>
              <a:rPr lang="pl-PL" sz="2800" b="1" dirty="0" err="1" smtClean="0">
                <a:solidFill>
                  <a:srgbClr val="3D1D3F"/>
                </a:solidFill>
              </a:rPr>
              <a:t>wielozawodową</a:t>
            </a:r>
            <a:r>
              <a:rPr lang="pl-PL" sz="2800" b="1" dirty="0" smtClean="0">
                <a:solidFill>
                  <a:srgbClr val="3D1D3F"/>
                </a:solidFill>
              </a:rPr>
              <a:t>- </a:t>
            </a:r>
          </a:p>
          <a:p>
            <a:pPr marL="365125" indent="-6350" algn="ctr">
              <a:buNone/>
            </a:pPr>
            <a:r>
              <a:rPr lang="pl-PL" sz="2800" b="1" dirty="0" smtClean="0">
                <a:solidFill>
                  <a:srgbClr val="3D1D3F"/>
                </a:solidFill>
              </a:rPr>
              <a:t>klasę 100 zawodów!</a:t>
            </a:r>
            <a:endParaRPr lang="pl-PL" sz="2800" b="1" dirty="0">
              <a:solidFill>
                <a:srgbClr val="3D1D3F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85720" y="4071942"/>
            <a:ext cx="50006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>
                <a:solidFill>
                  <a:srgbClr val="640000"/>
                </a:solidFill>
              </a:rPr>
              <a:t>Podstawą organizacji nauki zawodu jest </a:t>
            </a:r>
            <a:r>
              <a:rPr lang="pl-PL" sz="2000" b="1" dirty="0" smtClean="0">
                <a:solidFill>
                  <a:srgbClr val="640000"/>
                </a:solidFill>
              </a:rPr>
              <a:t>umowa o pracę</a:t>
            </a:r>
            <a:r>
              <a:rPr lang="pl-PL" sz="2000" dirty="0" smtClean="0">
                <a:solidFill>
                  <a:srgbClr val="640000"/>
                </a:solidFill>
              </a:rPr>
              <a:t> w celu przygotowania zawodowego podpisana pomiędzy pracodawcą (rzemieślnikiem) a uczniem jako młodocianym pracownikiem. Uczeń uczy się zawodu w zakładzie pracy </a:t>
            </a:r>
            <a:br>
              <a:rPr lang="pl-PL" sz="2000" dirty="0" smtClean="0">
                <a:solidFill>
                  <a:srgbClr val="640000"/>
                </a:solidFill>
              </a:rPr>
            </a:br>
            <a:r>
              <a:rPr lang="pl-PL" sz="2000" dirty="0" smtClean="0">
                <a:solidFill>
                  <a:srgbClr val="640000"/>
                </a:solidFill>
              </a:rPr>
              <a:t>w wybranym przez siebie zawodzie.</a:t>
            </a:r>
            <a:endParaRPr lang="pl-PL" sz="2000" dirty="0">
              <a:solidFill>
                <a:srgbClr val="64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420128" cy="857256"/>
          </a:xfrm>
        </p:spPr>
        <p:txBody>
          <a:bodyPr/>
          <a:lstStyle/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INTERNAT</a:t>
            </a:r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285860"/>
            <a:ext cx="8429684" cy="2857520"/>
          </a:xfrm>
        </p:spPr>
        <p:txBody>
          <a:bodyPr/>
          <a:lstStyle/>
          <a:p>
            <a:pPr>
              <a:buNone/>
            </a:pPr>
            <a:r>
              <a:rPr lang="pl-PL" b="1" dirty="0" smtClean="0"/>
              <a:t>Dysponujemy:</a:t>
            </a:r>
          </a:p>
          <a:p>
            <a:r>
              <a:rPr lang="pl-PL" dirty="0" smtClean="0"/>
              <a:t>Około 100 miejscami sypialnymi, pokoje są</a:t>
            </a:r>
            <a:br>
              <a:rPr lang="pl-PL" dirty="0" smtClean="0"/>
            </a:br>
            <a:r>
              <a:rPr lang="pl-PL" dirty="0" smtClean="0"/>
              <a:t>3- 4 osobowe</a:t>
            </a:r>
          </a:p>
          <a:p>
            <a:r>
              <a:rPr lang="pl-PL" dirty="0" smtClean="0"/>
              <a:t>stołówką,</a:t>
            </a:r>
          </a:p>
          <a:p>
            <a:r>
              <a:rPr lang="pl-PL" dirty="0" smtClean="0"/>
              <a:t>świetlicą</a:t>
            </a: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8762" y="2780928"/>
            <a:ext cx="4815238" cy="3738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F:\rok szkolny 2016_2017\zdjęcia od Bogdana\IMG_8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4603440" cy="30689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pl-PL" dirty="0" smtClean="0"/>
              <a:t>Pracownia językowa</a:t>
            </a:r>
            <a:endParaRPr lang="pl-PL" dirty="0"/>
          </a:p>
        </p:txBody>
      </p:sp>
      <p:pic>
        <p:nvPicPr>
          <p:cNvPr id="3074" name="Picture 2" descr="F:\rok szkolny 2016_2017\zdjęcia od Bogdana\IMG_8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668344" cy="511222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rok szkolny 2016_2017\zdjęcia od Bogdana\IMG_8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381000" y="4643445"/>
            <a:ext cx="8458200" cy="1432341"/>
          </a:xfrm>
        </p:spPr>
        <p:txBody>
          <a:bodyPr>
            <a:normAutofit/>
          </a:bodyPr>
          <a:lstStyle/>
          <a:p>
            <a:pPr algn="r"/>
            <a:r>
              <a:rPr lang="pl-PL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Nasze działania</a:t>
            </a:r>
            <a:endParaRPr lang="pl-PL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13.jpg"/>
          <p:cNvPicPr>
            <a:picLocks noChangeAspect="1"/>
          </p:cNvPicPr>
          <p:nvPr/>
        </p:nvPicPr>
        <p:blipFill>
          <a:blip r:embed="rId2" cstate="print"/>
          <a:srcRect l="2343" t="14844" r="7812" b="1953"/>
          <a:stretch>
            <a:fillRect/>
          </a:stretch>
        </p:blipFill>
        <p:spPr>
          <a:xfrm>
            <a:off x="5004048" y="1000108"/>
            <a:ext cx="4139952" cy="2690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Obraz 6" descr="logo pulku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1562100" cy="1593215"/>
          </a:xfrm>
          <a:prstGeom prst="rect">
            <a:avLst/>
          </a:prstGeom>
          <a:noFill/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75656" y="476672"/>
            <a:ext cx="3643338" cy="106681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Klasa </a:t>
            </a:r>
            <a:br>
              <a:rPr lang="pl-PL" b="1" dirty="0" smtClean="0"/>
            </a:br>
            <a:r>
              <a:rPr lang="pl-PL" b="1" dirty="0" smtClean="0"/>
              <a:t>wojskowa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0" y="1700808"/>
            <a:ext cx="5004048" cy="4608512"/>
          </a:xfrm>
        </p:spPr>
        <p:txBody>
          <a:bodyPr>
            <a:noAutofit/>
          </a:bodyPr>
          <a:lstStyle/>
          <a:p>
            <a:pPr marL="4763" indent="-4763">
              <a:spcBef>
                <a:spcPts val="0"/>
              </a:spcBef>
              <a:buNone/>
            </a:pPr>
            <a:r>
              <a:rPr lang="pl-PL" sz="1800" b="1" dirty="0" smtClean="0"/>
              <a:t>W czasie nauki w 3 letnim liceum </a:t>
            </a:r>
            <a:br>
              <a:rPr lang="pl-PL" sz="1800" b="1" dirty="0" smtClean="0"/>
            </a:br>
            <a:r>
              <a:rPr lang="pl-PL" sz="1800" b="1" dirty="0" smtClean="0"/>
              <a:t>w klasie wojskowej:</a:t>
            </a:r>
          </a:p>
          <a:p>
            <a:pPr>
              <a:spcBef>
                <a:spcPts val="0"/>
              </a:spcBef>
            </a:pPr>
            <a:r>
              <a:rPr lang="pl-PL" sz="1800" dirty="0" smtClean="0"/>
              <a:t>będziesz brał udział w zajęciach poligonowych, pokazach, uroczystościach wojskowych</a:t>
            </a:r>
          </a:p>
          <a:p>
            <a:pPr>
              <a:spcBef>
                <a:spcPts val="0"/>
              </a:spcBef>
            </a:pPr>
            <a:r>
              <a:rPr lang="pl-PL" sz="1800" dirty="0" smtClean="0"/>
              <a:t>zapoznasz się ze specyfiką pracy zawodowego żołnierza</a:t>
            </a:r>
          </a:p>
          <a:p>
            <a:pPr>
              <a:spcBef>
                <a:spcPts val="0"/>
              </a:spcBef>
            </a:pPr>
            <a:r>
              <a:rPr lang="pl-PL" sz="1800" dirty="0" smtClean="0"/>
              <a:t>zdobędziesz wiedzę i umiejętności analityczne;</a:t>
            </a:r>
          </a:p>
          <a:p>
            <a:pPr>
              <a:spcBef>
                <a:spcPts val="0"/>
              </a:spcBef>
            </a:pPr>
            <a:r>
              <a:rPr lang="pl-PL" sz="1800" dirty="0" smtClean="0"/>
              <a:t>nauczysz się dowodzenia (kierowania) zespołem;</a:t>
            </a:r>
          </a:p>
          <a:p>
            <a:pPr>
              <a:spcBef>
                <a:spcPts val="0"/>
              </a:spcBef>
            </a:pPr>
            <a:r>
              <a:rPr lang="pl-PL" sz="1800" dirty="0" smtClean="0"/>
              <a:t>poprawisz sprawność fizyczną, umiejętności strzeleckie;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pl-PL" sz="1800" b="1" dirty="0" smtClean="0"/>
              <a:t>Poza tym w programie nauczania :</a:t>
            </a:r>
          </a:p>
          <a:p>
            <a:pPr>
              <a:spcBef>
                <a:spcPts val="0"/>
              </a:spcBef>
            </a:pPr>
            <a:r>
              <a:rPr lang="pl-PL" sz="1800" dirty="0" smtClean="0"/>
              <a:t>zajęcia wojskowe na terenie 2 Mazowieckiego Pułku Saperów w Kazuniu</a:t>
            </a:r>
          </a:p>
        </p:txBody>
      </p:sp>
      <p:pic>
        <p:nvPicPr>
          <p:cNvPr id="8" name="Obraz 7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959969"/>
            <a:ext cx="4139952" cy="2898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188640"/>
            <a:ext cx="8705880" cy="110676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0000FF"/>
                </a:solidFill>
              </a:rPr>
              <a:t>Rozwijamy</a:t>
            </a:r>
            <a:r>
              <a:rPr lang="pl-PL" b="1" dirty="0" smtClean="0"/>
              <a:t> </a:t>
            </a:r>
            <a:r>
              <a:rPr lang="pl-PL" b="1" dirty="0" smtClean="0">
                <a:solidFill>
                  <a:srgbClr val="0000FF"/>
                </a:solidFill>
              </a:rPr>
              <a:t>Talenty…</a:t>
            </a:r>
            <a:endParaRPr lang="pl-PL" b="1" dirty="0">
              <a:solidFill>
                <a:srgbClr val="0000FF"/>
              </a:solidFill>
            </a:endParaRPr>
          </a:p>
        </p:txBody>
      </p:sp>
      <p:pic>
        <p:nvPicPr>
          <p:cNvPr id="6" name="Obraz 5" descr="12376287_1532755533706693_185553599372452122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4196" y="2857496"/>
            <a:ext cx="5369804" cy="4000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12373441_1532755810373332_901958158181262325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1546"/>
            <a:ext cx="5397537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0"/>
            <a:ext cx="8705880" cy="129540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0000FF"/>
                </a:solidFill>
              </a:rPr>
              <a:t>                        Rozwijamy</a:t>
            </a:r>
            <a:r>
              <a:rPr lang="pl-PL" b="1" dirty="0" smtClean="0"/>
              <a:t> </a:t>
            </a:r>
            <a:r>
              <a:rPr lang="pl-PL" b="1" dirty="0" smtClean="0">
                <a:solidFill>
                  <a:srgbClr val="0000FF"/>
                </a:solidFill>
              </a:rPr>
              <a:t>Talenty…</a:t>
            </a:r>
            <a:endParaRPr lang="pl-PL" dirty="0"/>
          </a:p>
        </p:txBody>
      </p:sp>
      <p:pic>
        <p:nvPicPr>
          <p:cNvPr id="4" name="Obraz 3" descr="gr 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14761" cy="1929330"/>
          </a:xfrm>
          <a:prstGeom prst="rect">
            <a:avLst/>
          </a:prstGeom>
        </p:spPr>
      </p:pic>
      <p:pic>
        <p:nvPicPr>
          <p:cNvPr id="5" name="Obraz 4" descr="12901398_1587178531597726_6859360812371978157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4071942"/>
            <a:ext cx="4948731" cy="2786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 descr="12916228_943396109109450_7940003791143137553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536157"/>
            <a:ext cx="4429124" cy="3321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 descr="12916277_1587178791597700_5932648212902416658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0770" y="1000108"/>
            <a:ext cx="5583230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 descr="12961290_943396709109390_7782947813190262485_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785926"/>
            <a:ext cx="3714744" cy="2786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6427440" cy="110676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0000FF"/>
                </a:solidFill>
              </a:rPr>
              <a:t>POMAGAMY!</a:t>
            </a:r>
            <a:endParaRPr lang="pl-PL" b="1" dirty="0">
              <a:solidFill>
                <a:srgbClr val="0000FF"/>
              </a:solidFill>
            </a:endParaRPr>
          </a:p>
        </p:txBody>
      </p:sp>
      <p:pic>
        <p:nvPicPr>
          <p:cNvPr id="4" name="Obraz 3" descr="12308792_1527553190893594_562372229037404084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00486"/>
            <a:ext cx="4929190" cy="2957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12348081_1533383830310530_843127076391014225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1404" y="1000108"/>
            <a:ext cx="5332596" cy="3005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 descr="12357167_1532111683771078_6546180949875859276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00108"/>
            <a:ext cx="5456337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 descr="miniatu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696892"/>
            <a:ext cx="4214810" cy="3161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0"/>
            <a:ext cx="8705880" cy="129540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0000FF"/>
                </a:solidFill>
              </a:rPr>
              <a:t>Uświadamiamy…</a:t>
            </a:r>
            <a:endParaRPr lang="pl-PL" b="1" dirty="0">
              <a:solidFill>
                <a:srgbClr val="0000FF"/>
              </a:solidFill>
            </a:endParaRPr>
          </a:p>
        </p:txBody>
      </p:sp>
      <p:pic>
        <p:nvPicPr>
          <p:cNvPr id="4" name="Obraz 3" descr="12791042_1567413830240863_411833128886393388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5159890" cy="3457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 descr="12273566_1527550667560513_4814175534454370422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876"/>
            <a:ext cx="4745468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 descr="12390972_1536241096691470_618835837432732826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1" y="1000107"/>
            <a:ext cx="4214810" cy="3161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12806223_1567413766907536_8286193715047516640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3603306"/>
            <a:ext cx="4857752" cy="3254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776864" cy="57524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0000FF"/>
                </a:solidFill>
              </a:rPr>
              <a:t>Odnosimy sukcesy!</a:t>
            </a:r>
            <a:endParaRPr lang="pl-PL" b="1" dirty="0">
              <a:solidFill>
                <a:srgbClr val="0000FF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285860"/>
            <a:ext cx="8928992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Uczeń klasy II </a:t>
            </a:r>
            <a:r>
              <a:rPr lang="pl-PL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zajął I miejsce w Ogólnopolskim Konkursie Historycznym „Losy Żołnierza i Dzieje Oręża Polskiego”.</a:t>
            </a:r>
          </a:p>
          <a:p>
            <a:pPr algn="just">
              <a:buNone/>
            </a:pPr>
            <a:endParaRPr lang="pl-PL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Uczeń klasy III TMR został laureatem 40 edycji Ogólnopolskiej Olimpiady Wiedzy i Umiejętności Rolniczych.</a:t>
            </a:r>
          </a:p>
          <a:p>
            <a:pPr algn="just"/>
            <a:endParaRPr lang="pl-PL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Uczniowie ZS nr 1 zajęli II miejsce w Ogólnopolskim Turnieju klas Policyjnych  „Klasa Policyjna 2016 roku” oraz </a:t>
            </a:r>
            <a:r>
              <a:rPr lang="pl-PL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„Klasa Policyjna 2017 roku”</a:t>
            </a: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 teście obejmującym ogólną wiedzę </a:t>
            </a:r>
            <a:b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policji.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500034" y="571480"/>
            <a:ext cx="8001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Dołącz do nas!</a:t>
            </a:r>
            <a:endParaRPr lang="pl-P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az 6" descr="12002344_1506163743032539_2706679495276141494_o.jpg"/>
          <p:cNvPicPr>
            <a:picLocks noChangeAspect="1"/>
          </p:cNvPicPr>
          <p:nvPr/>
        </p:nvPicPr>
        <p:blipFill>
          <a:blip r:embed="rId2" cstate="print"/>
          <a:srcRect t="1172" r="6249" b="20292"/>
          <a:stretch>
            <a:fillRect/>
          </a:stretch>
        </p:blipFill>
        <p:spPr>
          <a:xfrm>
            <a:off x="0" y="1428736"/>
            <a:ext cx="91440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620688"/>
            <a:ext cx="882047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0" indent="-180975" algn="just">
              <a:buFont typeface="Arial" pitchFamily="34" charset="0"/>
              <a:buChar char="•"/>
            </a:pPr>
            <a:r>
              <a:rPr lang="pl-PL" sz="2000" dirty="0" smtClean="0"/>
              <a:t>Oprócz przedmiotów ogólnokształcących, przez dwa pierwsze lata edukacji, uczniowie uczestniczą w zajęciach specjalistycznych z  przysposobienia wojskowego i obronnego w szkole oraz raz w miesiącu zajęcia te  są  prowadzone przez kadrę oficerską 2 Mazowieckiego Pułku Saperów w Kazuniu. </a:t>
            </a:r>
          </a:p>
          <a:p>
            <a:pPr marL="360363" lvl="0" indent="-180975" algn="just">
              <a:buFont typeface="Arial" pitchFamily="34" charset="0"/>
              <a:buChar char="•"/>
            </a:pPr>
            <a:r>
              <a:rPr lang="pl-PL" sz="2000" dirty="0" smtClean="0"/>
              <a:t>Pod koniec pierwszego i drugiego roku kształcenia uczniowie, wraz </a:t>
            </a:r>
            <a:br>
              <a:rPr lang="pl-PL" sz="2000" dirty="0" smtClean="0"/>
            </a:br>
            <a:r>
              <a:rPr lang="pl-PL" sz="2000" dirty="0" smtClean="0"/>
              <a:t>z opiekunami w okresie wiosenno-letnim  wyjeżdżają na  obóz wojskowy;  podczas obozu zajęcia prowadzone są wg autorskiego programu i oprócz zajęć tematycznych obóz przewiduje szereg atrakcji.</a:t>
            </a:r>
          </a:p>
          <a:p>
            <a:pPr marL="360363" lvl="0" indent="-180975" algn="just">
              <a:buFont typeface="Arial" pitchFamily="34" charset="0"/>
              <a:buChar char="•"/>
            </a:pPr>
            <a:r>
              <a:rPr lang="pl-PL" sz="2000" b="1" dirty="0" smtClean="0"/>
              <a:t>Uczniowie na czas edukacji otrzymują nieodpłatnie mundury których noszenie jest obowiązkowe zwłaszcza w czasie zajęć </a:t>
            </a:r>
            <a:br>
              <a:rPr lang="pl-PL" sz="2000" b="1" dirty="0" smtClean="0"/>
            </a:br>
            <a:r>
              <a:rPr lang="pl-PL" sz="2000" b="1" dirty="0" smtClean="0"/>
              <a:t>z przysposobienia wojskowego. Stanowią one  wizytówkę klasy.</a:t>
            </a:r>
          </a:p>
          <a:p>
            <a:pPr marL="360363" lvl="0" indent="-180975" algn="just">
              <a:buFont typeface="Arial" pitchFamily="34" charset="0"/>
              <a:buChar char="•"/>
            </a:pPr>
            <a:r>
              <a:rPr lang="pl-PL" sz="2000" b="1" dirty="0" smtClean="0"/>
              <a:t>Przedmioty rozszerzone</a:t>
            </a:r>
            <a:r>
              <a:rPr lang="pl-PL" sz="2000" dirty="0" smtClean="0"/>
              <a:t> realizowane są od klasy drugiej:  do wyboru </a:t>
            </a:r>
            <a:br>
              <a:rPr lang="pl-PL" sz="2000" dirty="0" smtClean="0"/>
            </a:br>
            <a:r>
              <a:rPr lang="pl-PL" sz="2000" dirty="0" smtClean="0"/>
              <a:t>2 przedmioty spośród: j. polski, geografia, biologia, historia oraz </a:t>
            </a:r>
            <a:br>
              <a:rPr lang="pl-PL" sz="2000" dirty="0" smtClean="0"/>
            </a:br>
            <a:r>
              <a:rPr lang="pl-PL" sz="2000" dirty="0" smtClean="0"/>
              <a:t>1 przedmiot spośród: wiedza o społeczeństwie, język angielski, język rosyjski.</a:t>
            </a:r>
          </a:p>
          <a:p>
            <a:pPr marL="360363" indent="-180975">
              <a:buFont typeface="Arial" pitchFamily="34" charset="0"/>
              <a:buChar char="•"/>
            </a:pPr>
            <a:endParaRPr lang="pl-PL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FOTB4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428604"/>
            <a:ext cx="2643174" cy="470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 descr="21.jpg"/>
          <p:cNvPicPr>
            <a:picLocks noChangeAspect="1"/>
          </p:cNvPicPr>
          <p:nvPr/>
        </p:nvPicPr>
        <p:blipFill>
          <a:blip r:embed="rId3" cstate="print"/>
          <a:srcRect l="5468" t="13583" r="6250" b="7709"/>
          <a:stretch>
            <a:fillRect/>
          </a:stretch>
        </p:blipFill>
        <p:spPr>
          <a:xfrm>
            <a:off x="4445126" y="4581128"/>
            <a:ext cx="4698874" cy="2276872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785918" y="571480"/>
            <a:ext cx="6443682" cy="1000132"/>
          </a:xfrm>
        </p:spPr>
        <p:txBody>
          <a:bodyPr/>
          <a:lstStyle/>
          <a:p>
            <a:r>
              <a:rPr lang="pl-PL" b="1" dirty="0" smtClean="0"/>
              <a:t>Klasa policyjna</a:t>
            </a:r>
            <a:endParaRPr lang="pl-PL" b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0" y="2071678"/>
            <a:ext cx="5868144" cy="478632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sz="3000" b="1" dirty="0" smtClean="0"/>
              <a:t>Uczniom klasy policyjnej proponujemy</a:t>
            </a:r>
            <a:r>
              <a:rPr lang="pl-PL" sz="3000" dirty="0" smtClean="0"/>
              <a:t>:</a:t>
            </a:r>
          </a:p>
          <a:p>
            <a:r>
              <a:rPr lang="pl-PL" sz="3000" dirty="0" smtClean="0"/>
              <a:t>zapoznanie z elementami prawa i kryminalistyki,</a:t>
            </a:r>
          </a:p>
          <a:p>
            <a:r>
              <a:rPr lang="pl-PL" sz="3000" dirty="0" smtClean="0"/>
              <a:t>cykliczne spotkania z przedstawicielami różnych wydziałów i sekcji Policji, przybliżające ich pracę oraz wprowadzające w niektóre zagadnienia szkolenia podstawowego policjantów,</a:t>
            </a:r>
          </a:p>
          <a:p>
            <a:r>
              <a:rPr lang="pl-PL" sz="3000" dirty="0" smtClean="0"/>
              <a:t>naukę i doskonalenie umiejętności strzeleckich (m.in. na przyszkolnej strzelnicy) </a:t>
            </a:r>
          </a:p>
          <a:p>
            <a:r>
              <a:rPr lang="pl-PL" sz="3000" dirty="0" smtClean="0"/>
              <a:t>podstawy sportów walki,</a:t>
            </a:r>
          </a:p>
          <a:p>
            <a:r>
              <a:rPr lang="pl-PL" sz="3000" dirty="0" smtClean="0"/>
              <a:t>udział w obozie szkoleniowo-</a:t>
            </a:r>
            <a:br>
              <a:rPr lang="pl-PL" sz="3000" dirty="0" smtClean="0"/>
            </a:br>
            <a:r>
              <a:rPr lang="pl-PL" sz="3000" dirty="0" smtClean="0"/>
              <a:t>wypoczynkowym,</a:t>
            </a:r>
          </a:p>
          <a:p>
            <a:r>
              <a:rPr lang="pl-PL" sz="3000" dirty="0" smtClean="0"/>
              <a:t>jeden dzień w tygodniu tzw. </a:t>
            </a:r>
            <a:br>
              <a:rPr lang="pl-PL" sz="3000" dirty="0" smtClean="0"/>
            </a:br>
            <a:r>
              <a:rPr lang="pl-PL" sz="3000" dirty="0" smtClean="0"/>
              <a:t>"dzień mundurowy"</a:t>
            </a:r>
          </a:p>
          <a:p>
            <a:pPr marL="173038" indent="0">
              <a:buNone/>
            </a:pPr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3038" indent="0">
              <a:buNone/>
            </a:pPr>
            <a:r>
              <a:rPr lang="pl-PL" sz="2900" b="1" dirty="0" smtClean="0">
                <a:solidFill>
                  <a:schemeClr val="accent1">
                    <a:lumMod val="50000"/>
                  </a:schemeClr>
                </a:solidFill>
              </a:rPr>
              <a:t>Współpracujemy z Komendą </a:t>
            </a:r>
            <a:br>
              <a:rPr lang="pl-PL" sz="29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900" b="1" dirty="0" smtClean="0">
                <a:solidFill>
                  <a:schemeClr val="accent1">
                    <a:lumMod val="50000"/>
                  </a:schemeClr>
                </a:solidFill>
              </a:rPr>
              <a:t>Powiatową Policji w Płońsku</a:t>
            </a:r>
          </a:p>
          <a:p>
            <a:pPr marL="173038" indent="0">
              <a:buNone/>
            </a:pPr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pl-PL" dirty="0"/>
          </a:p>
        </p:txBody>
      </p:sp>
      <p:pic>
        <p:nvPicPr>
          <p:cNvPr id="8" name="Obraz 7" descr="logo policj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0042"/>
            <a:ext cx="1635760" cy="16097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620688"/>
            <a:ext cx="882047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0" indent="-180975" algn="just">
              <a:buFont typeface="Arial" pitchFamily="34" charset="0"/>
              <a:buChar char="•"/>
            </a:pPr>
            <a:r>
              <a:rPr lang="pl-PL" sz="2000" dirty="0" smtClean="0"/>
              <a:t>Oprócz przedmiotów ogólnokształcących, przez dwa pierwsze lata edukacji, uczniowie uczestniczą w zajęciach specjalistycznych prowadzonych przez policjantów KPP w Płońsku.</a:t>
            </a:r>
          </a:p>
          <a:p>
            <a:pPr marL="360363" lvl="0" indent="-180975" algn="just">
              <a:buFont typeface="Arial" pitchFamily="34" charset="0"/>
              <a:buChar char="•"/>
            </a:pPr>
            <a:r>
              <a:rPr lang="pl-PL" sz="2000" dirty="0" smtClean="0"/>
              <a:t>Po pierwszym i drugim roku kształcenia uczniowie, wraz z opiekunami </a:t>
            </a:r>
            <a:br>
              <a:rPr lang="pl-PL" sz="2000" dirty="0" smtClean="0"/>
            </a:br>
            <a:r>
              <a:rPr lang="pl-PL" sz="2000" dirty="0" smtClean="0"/>
              <a:t>w okresie wiosenno-letnim  wyjeżdżają na  obóz wojskowy;  podczas obozu zajęcia prowadzone są wg autorskiego programu i oprócz zajęć tematycznych obóz przewiduje szereg atrakcji.</a:t>
            </a:r>
          </a:p>
          <a:p>
            <a:pPr marL="360363" lvl="0" indent="-180975" algn="just">
              <a:buFont typeface="Arial" pitchFamily="34" charset="0"/>
              <a:buChar char="•"/>
            </a:pPr>
            <a:r>
              <a:rPr lang="pl-PL" sz="2000" b="1" dirty="0" smtClean="0"/>
              <a:t>Uczniowie na czas edukacji kupują mundury których noszenie jest obowiązkowe zwłaszcza w czasie zajęć specjalistycznych; </a:t>
            </a:r>
            <a:br>
              <a:rPr lang="pl-PL" sz="2000" b="1" dirty="0" smtClean="0"/>
            </a:br>
            <a:r>
              <a:rPr lang="pl-PL" sz="2000" b="1" dirty="0" smtClean="0"/>
              <a:t> stanowią one  wizytówkę klasy.</a:t>
            </a:r>
            <a:endParaRPr lang="pl-PL" sz="2000" dirty="0" smtClean="0"/>
          </a:p>
          <a:p>
            <a:pPr marL="360363" indent="-180975" algn="just">
              <a:buFont typeface="Arial" pitchFamily="34" charset="0"/>
              <a:buChar char="•"/>
            </a:pPr>
            <a:r>
              <a:rPr lang="pl-PL" sz="2000" b="1" dirty="0" smtClean="0"/>
              <a:t>Przedmioty rozszerzone</a:t>
            </a:r>
            <a:r>
              <a:rPr lang="pl-PL" sz="2000" dirty="0" smtClean="0"/>
              <a:t> realizowane są od klasy drugiej:  do wyboru </a:t>
            </a:r>
            <a:br>
              <a:rPr lang="pl-PL" sz="2000" dirty="0" smtClean="0"/>
            </a:br>
            <a:r>
              <a:rPr lang="pl-PL" sz="2000" dirty="0" smtClean="0"/>
              <a:t>2 przedmioty spośród: j. polski, geografia, biologia, historia oraz </a:t>
            </a:r>
            <a:br>
              <a:rPr lang="pl-PL" sz="2000" dirty="0" smtClean="0"/>
            </a:br>
            <a:r>
              <a:rPr lang="pl-PL" sz="2000" dirty="0" smtClean="0"/>
              <a:t>1 przedmiot spośród: wiedza o społeczeństwie, język angielski, język rosyjski.</a:t>
            </a:r>
          </a:p>
          <a:p>
            <a:pPr marL="360363" indent="-180975">
              <a:buFont typeface="Arial" pitchFamily="34" charset="0"/>
              <a:buChar char="•"/>
            </a:pPr>
            <a:endParaRPr lang="pl-PL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285720" y="4500569"/>
            <a:ext cx="8553480" cy="1575217"/>
          </a:xfrm>
        </p:spPr>
        <p:txBody>
          <a:bodyPr>
            <a:normAutofit/>
          </a:bodyPr>
          <a:lstStyle/>
          <a:p>
            <a:pPr algn="r"/>
            <a:r>
              <a:rPr lang="pl-PL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Technikum Nr 1</a:t>
            </a:r>
            <a:endParaRPr lang="pl-PL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700" b="1" dirty="0" smtClean="0">
                <a:cs typeface="Times New Roman" pitchFamily="18" charset="0"/>
              </a:rPr>
              <a:t>Technik mechanizacji rolnictwa i </a:t>
            </a:r>
            <a:r>
              <a:rPr lang="pl-PL" sz="3700" b="1" dirty="0" err="1" smtClean="0">
                <a:cs typeface="Times New Roman" pitchFamily="18" charset="0"/>
              </a:rPr>
              <a:t>agrotroniki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20216" y="1196752"/>
            <a:ext cx="4781346" cy="5203775"/>
          </a:xfrm>
        </p:spPr>
        <p:txBody>
          <a:bodyPr/>
          <a:lstStyle/>
          <a:p>
            <a:pPr marL="92075" indent="17463" algn="just">
              <a:buNone/>
            </a:pPr>
            <a:r>
              <a:rPr lang="pl-PL" dirty="0"/>
              <a:t>Technik mechanizacji rolnictwa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err="1"/>
              <a:t>agrotroniki</a:t>
            </a:r>
            <a:r>
              <a:rPr lang="pl-PL" dirty="0"/>
              <a:t> zdobywa kwalifikacje: </a:t>
            </a:r>
            <a:endParaRPr lang="pl-PL" dirty="0" smtClean="0"/>
          </a:p>
          <a:p>
            <a:pPr marL="434975" indent="-342900" algn="just"/>
            <a:r>
              <a:rPr lang="pl-PL" dirty="0" smtClean="0"/>
              <a:t>użytkowanie </a:t>
            </a:r>
            <a:r>
              <a:rPr lang="pl-PL" dirty="0"/>
              <a:t>pojazdów, maszyn, urządzeń i narzędzi stosowanych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rolnictwie; </a:t>
            </a:r>
            <a:endParaRPr lang="pl-PL" dirty="0" smtClean="0"/>
          </a:p>
          <a:p>
            <a:pPr marL="434975" indent="-342900" algn="just"/>
            <a:r>
              <a:rPr lang="pl-PL" dirty="0" smtClean="0"/>
              <a:t>obsługa </a:t>
            </a:r>
            <a:r>
              <a:rPr lang="pl-PL" dirty="0"/>
              <a:t>techniczna oraz naprawa </a:t>
            </a:r>
            <a:r>
              <a:rPr lang="pl-PL" dirty="0" smtClean="0"/>
              <a:t>pojazdów, maszyn i </a:t>
            </a:r>
            <a:r>
              <a:rPr lang="pl-PL" dirty="0"/>
              <a:t>urządzeń stosowanych w rolnictwie</a:t>
            </a:r>
            <a:r>
              <a:rPr lang="pl-PL" dirty="0" smtClean="0"/>
              <a:t>;</a:t>
            </a:r>
          </a:p>
          <a:p>
            <a:pPr marL="434975" indent="-342900" algn="just"/>
            <a:r>
              <a:rPr lang="pl-PL" dirty="0" smtClean="0"/>
              <a:t> </a:t>
            </a:r>
            <a:r>
              <a:rPr lang="pl-PL" dirty="0"/>
              <a:t>eksploatacja systemów </a:t>
            </a:r>
            <a:r>
              <a:rPr lang="pl-PL" dirty="0" err="1" smtClean="0"/>
              <a:t>mechatro-nicznych</a:t>
            </a:r>
            <a:r>
              <a:rPr lang="pl-PL" dirty="0" smtClean="0"/>
              <a:t> </a:t>
            </a:r>
            <a:r>
              <a:rPr lang="pl-PL" dirty="0"/>
              <a:t>w rolnictwie.</a:t>
            </a:r>
            <a:endParaRPr lang="pl-PL" dirty="0" smtClean="0"/>
          </a:p>
          <a:p>
            <a:pPr marL="92075" indent="17463" algn="just">
              <a:buNone/>
            </a:pPr>
            <a:endParaRPr lang="pl-PL" dirty="0"/>
          </a:p>
          <a:p>
            <a:pPr marL="92075" indent="17463" algn="just">
              <a:buNone/>
            </a:pPr>
            <a:endParaRPr lang="pl-PL" dirty="0" smtClean="0"/>
          </a:p>
          <a:p>
            <a:pPr marL="92075" indent="17463" algn="just">
              <a:buNone/>
            </a:pPr>
            <a:endParaRPr lang="pl-PL" dirty="0" smtClean="0"/>
          </a:p>
          <a:p>
            <a:pPr marL="92075" indent="17463" algn="just">
              <a:buNone/>
            </a:pPr>
            <a:endParaRPr lang="pl-PL" dirty="0" smtClean="0"/>
          </a:p>
          <a:p>
            <a:pPr marL="92075" indent="17463" algn="just">
              <a:buNone/>
            </a:pPr>
            <a:endParaRPr lang="pl-PL" dirty="0" smtClean="0"/>
          </a:p>
          <a:p>
            <a:pPr marL="92075" indent="17463" algn="just">
              <a:buNone/>
            </a:pP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4572000" y="1643050"/>
            <a:ext cx="47148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12700" algn="ctr">
              <a:buNone/>
            </a:pPr>
            <a:r>
              <a:rPr lang="pl-PL" sz="2200" b="1" dirty="0" smtClean="0"/>
              <a:t>W trakcie nauki uczniowie mogą zdobyć prawo jazdy </a:t>
            </a:r>
            <a:br>
              <a:rPr lang="pl-PL" sz="2200" b="1" dirty="0" smtClean="0"/>
            </a:br>
            <a:r>
              <a:rPr lang="pl-PL" sz="2200" b="1" dirty="0" smtClean="0"/>
              <a:t>Kat. B i T, uprawnienia na kombajn zbożowy </a:t>
            </a:r>
            <a:r>
              <a:rPr lang="pl-PL" sz="2200" b="1" dirty="0" smtClean="0">
                <a:solidFill>
                  <a:srgbClr val="FF0000"/>
                </a:solidFill>
              </a:rPr>
              <a:t>(za darmo!) </a:t>
            </a:r>
          </a:p>
        </p:txBody>
      </p:sp>
      <p:pic>
        <p:nvPicPr>
          <p:cNvPr id="2050" name="Picture 2" descr="F:\zdjęcia ZS1\zdjęcia15-16\2015-2016\dni otwarte\foto157.JPG"/>
          <p:cNvPicPr>
            <a:picLocks noChangeAspect="1" noChangeArrowheads="1"/>
          </p:cNvPicPr>
          <p:nvPr/>
        </p:nvPicPr>
        <p:blipFill>
          <a:blip r:embed="rId2" cstate="print"/>
          <a:srcRect l="9375" t="2116" r="7031" b="3284"/>
          <a:stretch>
            <a:fillRect/>
          </a:stretch>
        </p:blipFill>
        <p:spPr bwMode="auto">
          <a:xfrm>
            <a:off x="5004048" y="3357563"/>
            <a:ext cx="4139952" cy="350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F:\zdjęcia ZS1\zdjęcia15-16\2015-2016\dni otwarte\foto161.JPG"/>
          <p:cNvPicPr>
            <a:picLocks noChangeAspect="1" noChangeArrowheads="1"/>
          </p:cNvPicPr>
          <p:nvPr/>
        </p:nvPicPr>
        <p:blipFill>
          <a:blip r:embed="rId3" cstate="print"/>
          <a:srcRect t="20802" r="17969"/>
          <a:stretch>
            <a:fillRect/>
          </a:stretch>
        </p:blipFill>
        <p:spPr bwMode="auto">
          <a:xfrm>
            <a:off x="179512" y="4409225"/>
            <a:ext cx="3818153" cy="2465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/>
          <a:lstStyle/>
          <a:p>
            <a:r>
              <a:rPr lang="pl-PL" dirty="0" smtClean="0"/>
              <a:t>Dodatkowe informacje: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8147248" cy="4525963"/>
          </a:xfrm>
        </p:spPr>
        <p:txBody>
          <a:bodyPr/>
          <a:lstStyle/>
          <a:p>
            <a:r>
              <a:rPr lang="pl-PL" dirty="0"/>
              <a:t>u</a:t>
            </a:r>
            <a:r>
              <a:rPr lang="pl-PL" dirty="0" smtClean="0"/>
              <a:t>zyskany </a:t>
            </a:r>
            <a:r>
              <a:rPr lang="pl-PL" dirty="0"/>
              <a:t>dyplom potwierdzający kwalifikacje zawodowe jest honorowany przez kraje Unii </a:t>
            </a:r>
            <a:r>
              <a:rPr lang="pl-PL" dirty="0" smtClean="0"/>
              <a:t>Europejskiej;</a:t>
            </a:r>
            <a:endParaRPr lang="pl-PL" dirty="0"/>
          </a:p>
          <a:p>
            <a:r>
              <a:rPr lang="pl-PL" dirty="0" smtClean="0"/>
              <a:t>absolwent </a:t>
            </a:r>
            <a:r>
              <a:rPr lang="pl-PL" dirty="0"/>
              <a:t>szkoły kształcącej w zawodzie technik mechanizacji rolnictwa może podejmować pracę w przedsiębiorstwach technicznej obsługi wsi i </a:t>
            </a:r>
            <a:r>
              <a:rPr lang="pl-PL" dirty="0" smtClean="0"/>
              <a:t>rolnictwa; może </a:t>
            </a:r>
            <a:r>
              <a:rPr lang="pl-PL" dirty="0"/>
              <a:t>także samodzielnie prowadzić działalność gospodarczą, w tym własne gospodarstwo </a:t>
            </a:r>
            <a:r>
              <a:rPr lang="pl-PL" dirty="0" smtClean="0"/>
              <a:t>rolne</a:t>
            </a:r>
            <a:r>
              <a:rPr lang="pl-PL" dirty="0"/>
              <a:t>;</a:t>
            </a:r>
            <a:endParaRPr lang="pl-PL" dirty="0" smtClean="0"/>
          </a:p>
          <a:p>
            <a:r>
              <a:rPr lang="pl-PL" dirty="0" smtClean="0"/>
              <a:t>uczniowie </a:t>
            </a:r>
            <a:r>
              <a:rPr lang="pl-PL" dirty="0"/>
              <a:t>realizują obowiązkowe zajęcia edukacyjne w zakresie podstawowym  oraz od klasy II także rozszerzonym: </a:t>
            </a:r>
            <a:r>
              <a:rPr lang="pl-PL" u="sng" dirty="0"/>
              <a:t>matematyka</a:t>
            </a:r>
            <a:r>
              <a:rPr lang="pl-PL" dirty="0"/>
              <a:t>, </a:t>
            </a:r>
            <a:r>
              <a:rPr lang="pl-PL" u="sng" dirty="0"/>
              <a:t>fizyka</a:t>
            </a:r>
            <a:r>
              <a:rPr lang="pl-PL" dirty="0"/>
              <a:t> oraz przedmioty </a:t>
            </a:r>
            <a:r>
              <a:rPr lang="pl-PL" dirty="0" smtClean="0"/>
              <a:t>zawodowe</a:t>
            </a:r>
            <a:r>
              <a:rPr lang="pl-PL" dirty="0"/>
              <a:t>;</a:t>
            </a:r>
            <a:endParaRPr lang="pl-PL" dirty="0" smtClean="0"/>
          </a:p>
          <a:p>
            <a:r>
              <a:rPr lang="pl-PL" b="1" dirty="0"/>
              <a:t>z</a:t>
            </a:r>
            <a:r>
              <a:rPr lang="pl-PL" b="1" dirty="0" smtClean="0"/>
              <a:t>awód </a:t>
            </a:r>
            <a:r>
              <a:rPr lang="pl-PL" b="1" dirty="0"/>
              <a:t>daje uprawnienia do przejęcia gospodarstwa </a:t>
            </a:r>
            <a:r>
              <a:rPr lang="pl-PL" b="1" dirty="0" smtClean="0"/>
              <a:t>rolnego.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396869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lkomiejski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1002</TotalTime>
  <Words>878</Words>
  <Application>Microsoft Office PowerPoint</Application>
  <PresentationFormat>Pokaz na ekranie (4:3)</PresentationFormat>
  <Paragraphs>160</Paragraphs>
  <Slides>35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Wielkomiejski</vt:lpstr>
      <vt:lpstr>Slajd 1</vt:lpstr>
      <vt:lpstr>II Liceum Ogólnokształcące</vt:lpstr>
      <vt:lpstr>Klasa  wojskowa</vt:lpstr>
      <vt:lpstr>Slajd 4</vt:lpstr>
      <vt:lpstr>Klasa policyjna</vt:lpstr>
      <vt:lpstr>Slajd 6</vt:lpstr>
      <vt:lpstr>Technikum Nr 1</vt:lpstr>
      <vt:lpstr>Technik mechanizacji rolnictwa i agrotroniki</vt:lpstr>
      <vt:lpstr>Dodatkowe informacje:</vt:lpstr>
      <vt:lpstr>Technik mechatronik</vt:lpstr>
      <vt:lpstr>Slajd 11</vt:lpstr>
      <vt:lpstr>Technik żywienia i usług gastronomicznych</vt:lpstr>
      <vt:lpstr>Technik grafiki i poligrafii cyfrowej</vt:lpstr>
      <vt:lpstr>Technik mechanik</vt:lpstr>
      <vt:lpstr>Technik usług fryzjerskich</vt:lpstr>
      <vt:lpstr>Slajd 16</vt:lpstr>
      <vt:lpstr>Slajd 17</vt:lpstr>
      <vt:lpstr>Szkoła Branżowa I stopnia</vt:lpstr>
      <vt:lpstr>Mechanik- operator pojazdów i maszyn rolniczych</vt:lpstr>
      <vt:lpstr>Kucharz</vt:lpstr>
      <vt:lpstr>Mechanik pojazdów samochodowych</vt:lpstr>
      <vt:lpstr>Monter sieci i urządzeń sanitarnych</vt:lpstr>
      <vt:lpstr>Monter zabudowy i robót wykończeniowych w budownictwie</vt:lpstr>
      <vt:lpstr>Elektryk</vt:lpstr>
      <vt:lpstr>WIELOZAWODOWA</vt:lpstr>
      <vt:lpstr>INTERNAT</vt:lpstr>
      <vt:lpstr>Pracownia językowa</vt:lpstr>
      <vt:lpstr>Slajd 28</vt:lpstr>
      <vt:lpstr>Nasze działania</vt:lpstr>
      <vt:lpstr>Rozwijamy Talenty…</vt:lpstr>
      <vt:lpstr>                        Rozwijamy Talenty…</vt:lpstr>
      <vt:lpstr>POMAGAMY!</vt:lpstr>
      <vt:lpstr>Uświadamiamy…</vt:lpstr>
      <vt:lpstr>Odnosimy sukcesy!</vt:lpstr>
      <vt:lpstr>Slajd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Madzia</dc:creator>
  <cp:lastModifiedBy>Maciek</cp:lastModifiedBy>
  <cp:revision>123</cp:revision>
  <dcterms:created xsi:type="dcterms:W3CDTF">2016-04-12T18:45:08Z</dcterms:created>
  <dcterms:modified xsi:type="dcterms:W3CDTF">2017-04-07T20:03:00Z</dcterms:modified>
</cp:coreProperties>
</file>